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994" r:id="rId3"/>
    <p:sldId id="350" r:id="rId4"/>
    <p:sldId id="621" r:id="rId5"/>
    <p:sldId id="622" r:id="rId6"/>
    <p:sldId id="675" r:id="rId7"/>
    <p:sldId id="540" r:id="rId8"/>
    <p:sldId id="924" r:id="rId9"/>
    <p:sldId id="995" r:id="rId10"/>
    <p:sldId id="263" r:id="rId11"/>
    <p:sldId id="264" r:id="rId12"/>
    <p:sldId id="267" r:id="rId13"/>
    <p:sldId id="265" r:id="rId14"/>
    <p:sldId id="266" r:id="rId15"/>
    <p:sldId id="268" r:id="rId16"/>
    <p:sldId id="996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988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1" r:id="rId38"/>
    <p:sldId id="989" r:id="rId39"/>
    <p:sldId id="322" r:id="rId40"/>
    <p:sldId id="929" r:id="rId41"/>
    <p:sldId id="954" r:id="rId42"/>
    <p:sldId id="968" r:id="rId43"/>
    <p:sldId id="982" r:id="rId44"/>
    <p:sldId id="969" r:id="rId45"/>
    <p:sldId id="970" r:id="rId46"/>
    <p:sldId id="972" r:id="rId47"/>
    <p:sldId id="973" r:id="rId48"/>
    <p:sldId id="974" r:id="rId49"/>
    <p:sldId id="976" r:id="rId50"/>
    <p:sldId id="990" r:id="rId51"/>
    <p:sldId id="992" r:id="rId52"/>
    <p:sldId id="977" r:id="rId53"/>
    <p:sldId id="983" r:id="rId54"/>
    <p:sldId id="978" r:id="rId55"/>
    <p:sldId id="979" r:id="rId56"/>
    <p:sldId id="980" r:id="rId57"/>
    <p:sldId id="981" r:id="rId58"/>
    <p:sldId id="984" r:id="rId59"/>
    <p:sldId id="985" r:id="rId60"/>
    <p:sldId id="260" r:id="rId61"/>
    <p:sldId id="9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86428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60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74" y="258706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03" y="3565635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5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y</a:t>
                </a:r>
                <a:r>
                  <a:rPr lang="en-US" dirty="0"/>
                  <a:t>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Split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94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7427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334372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AFB1-D2EF-DD4D-937C-CD58248A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Exam 1 Till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1AEE-D4EA-CC41-AB13-99FA1248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3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83E5-3BB6-D74A-A163-71FA4A9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8CC2-0A97-194C-AC6B-49510F909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annual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income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debt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approve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deny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  <a:blipFill>
                <a:blip r:embed="rId2"/>
                <a:stretch>
                  <a:fillRect l="-1937" t="-13793" r="-96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DEB75D-6FA9-AB47-A287-21D55CEBCDCB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5B877-B6A7-174A-B1D4-D0F156A47344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8B701F-49B5-7D47-8092-F66C75413BA2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76B436-10E8-5C45-B40D-6BF31312B86D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7228B03-8E33-C14F-AF79-01A06E1FF574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AACDA-F5B5-1B49-9A03-E0FA2D67713F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9C5569-B185-C44B-B376-03CD8C2F0C46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F811A8-7663-D54C-925B-51B17F4C3267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D09C0-E8E0-624C-B198-21932D836AA6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6E84C-2E8E-BC45-B82F-7BFB25B171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DA1EF-ACAC-0046-98EC-C09AC22553C8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4678D4-9B11-5D4A-B989-B5F9FC2A21C0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D09FC0-BCAF-F646-BE17-981057297B0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3DD83A5-ECC8-3940-922A-392E3054476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317E58-5F3E-714E-8910-AB0E9DE9C95F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FAF0273-EBDC-F549-8881-CBD24BAB2247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ECF9-4B34-5648-8546-850BC2288C0F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198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7" grpId="0"/>
      <p:bldP spid="48" grpId="0"/>
      <p:bldP spid="49" grpId="0"/>
      <p:bldP spid="50" grpId="0" animBg="1"/>
      <p:bldP spid="52" grpId="0"/>
      <p:bldP spid="55" grpId="0"/>
      <p:bldP spid="56" grpId="0"/>
      <p:bldP spid="57" grpId="0"/>
      <p:bldP spid="58" grpId="0"/>
      <p:bldP spid="59" grpId="0" animBg="1"/>
      <p:bldP spid="64" grpId="0" animBg="1"/>
      <p:bldP spid="65" grpId="0" animBg="1"/>
      <p:bldP spid="66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Generally speaking, bad generalization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VC dimension is infinity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variance </a:t>
            </a:r>
            <a:r>
              <a:rPr lang="en-US" sz="1400" dirty="0">
                <a:solidFill>
                  <a:schemeClr val="bg1"/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Easily overfit</a:t>
            </a:r>
          </a:p>
          <a:p>
            <a:pPr lvl="1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One of the classical 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Building block for other models </a:t>
            </a:r>
            <a:r>
              <a:rPr lang="en-US" sz="1400" dirty="0">
                <a:solidFill>
                  <a:schemeClr val="bg1"/>
                </a:solidFill>
              </a:rPr>
              <a:t>(e.g., random forest)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2814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3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31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  <a:blipFill>
                <a:blip r:embed="rId4"/>
                <a:stretch>
                  <a:fillRect l="-150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857261" y="3873798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8710" y="37540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7C4AA71-4354-0940-BCAC-9E3B7B59310F}"/>
              </a:ext>
            </a:extLst>
          </p:cNvPr>
          <p:cNvSpPr/>
          <p:nvPr/>
        </p:nvSpPr>
        <p:spPr>
          <a:xfrm>
            <a:off x="5812259" y="6228476"/>
            <a:ext cx="4936547" cy="4442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one do you think might generalize better?</a:t>
            </a:r>
          </a:p>
        </p:txBody>
      </p:sp>
    </p:spTree>
    <p:extLst>
      <p:ext uri="{BB962C8B-B14F-4D97-AF65-F5344CB8AC3E}">
        <p14:creationId xmlns:p14="http://schemas.microsoft.com/office/powerpoint/2010/main" val="32117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98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Template of 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(assigned as root)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  <a:blipFill>
                <a:blip r:embed="rId2"/>
                <a:stretch>
                  <a:fillRect l="-807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A8CE-29D7-D649-8CE1-686AAA1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03" y="34847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6650332"/>
                  </p:ext>
                </p:extLst>
              </p:nvPr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754" t="-3226" r="-278947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3725" t="-3226" r="-211765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4746" t="-3226" r="-83051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350000" t="-3226" r="-2083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6AFD1-3FEB-5843-BA9B-D39E9BF09414}"/>
              </a:ext>
            </a:extLst>
          </p:cNvPr>
          <p:cNvGrpSpPr/>
          <p:nvPr/>
        </p:nvGrpSpPr>
        <p:grpSpPr>
          <a:xfrm>
            <a:off x="7468778" y="2639552"/>
            <a:ext cx="1707419" cy="1027688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546BA-8260-C84D-AF95-21C26D7CF90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E5C163-4779-3145-BE7A-56D7F678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FF892F-6E35-5D4F-A97C-E7966134583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80E17-E6D5-4444-8C57-B0E47471DF2E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3736562"/>
                  </p:ext>
                </p:extLst>
              </p:nvPr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18" r="-283636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12000" r="-21200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2759" r="-8275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348936" r="-2128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6020099"/>
                  </p:ext>
                </p:extLst>
              </p:nvPr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r="-280702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11765" r="-213725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83051" r="-8474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47917" r="-4167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06ACC-997F-A040-9260-1C85DE526B04}"/>
              </a:ext>
            </a:extLst>
          </p:cNvPr>
          <p:cNvCxnSpPr/>
          <p:nvPr/>
        </p:nvCxnSpPr>
        <p:spPr>
          <a:xfrm>
            <a:off x="6670433" y="5620521"/>
            <a:ext cx="0" cy="40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4995DD-007C-4F42-B08D-0178916DD8B4}"/>
              </a:ext>
            </a:extLst>
          </p:cNvPr>
          <p:cNvSpPr/>
          <p:nvPr/>
        </p:nvSpPr>
        <p:spPr>
          <a:xfrm>
            <a:off x="5705234" y="6453688"/>
            <a:ext cx="1930397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Leaf prediction +1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D014-1EC9-6647-A19A-1A775169A8F4}"/>
              </a:ext>
            </a:extLst>
          </p:cNvPr>
          <p:cNvCxnSpPr>
            <a:cxnSpLocks/>
          </p:cNvCxnSpPr>
          <p:nvPr/>
        </p:nvCxnSpPr>
        <p:spPr>
          <a:xfrm>
            <a:off x="9815918" y="5620521"/>
            <a:ext cx="0" cy="39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5AA95-A906-DB4E-9F56-5D46BEB17519}"/>
              </a:ext>
            </a:extLst>
          </p:cNvPr>
          <p:cNvCxnSpPr>
            <a:cxnSpLocks/>
          </p:cNvCxnSpPr>
          <p:nvPr/>
        </p:nvCxnSpPr>
        <p:spPr>
          <a:xfrm>
            <a:off x="3506771" y="4442442"/>
            <a:ext cx="170625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8E1D50-1BB4-3648-B2C6-9D42E3177B97}"/>
              </a:ext>
            </a:extLst>
          </p:cNvPr>
          <p:cNvSpPr txBox="1"/>
          <p:nvPr/>
        </p:nvSpPr>
        <p:spPr>
          <a:xfrm>
            <a:off x="6143679" y="6019875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3C19D-3376-D34F-AE12-90C6FFCA3128}"/>
              </a:ext>
            </a:extLst>
          </p:cNvPr>
          <p:cNvSpPr txBox="1"/>
          <p:nvPr/>
        </p:nvSpPr>
        <p:spPr>
          <a:xfrm>
            <a:off x="8673325" y="64536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next feature to split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71741-1502-E64E-B63E-4307B4BD3AEE}"/>
              </a:ext>
            </a:extLst>
          </p:cNvPr>
          <p:cNvSpPr txBox="1"/>
          <p:nvPr/>
        </p:nvSpPr>
        <p:spPr>
          <a:xfrm>
            <a:off x="8972931" y="6019875"/>
            <a:ext cx="16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terminate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0C6E2-7456-5541-BF66-E2EEE6DEC41F}"/>
              </a:ext>
            </a:extLst>
          </p:cNvPr>
          <p:cNvSpPr txBox="1"/>
          <p:nvPr/>
        </p:nvSpPr>
        <p:spPr>
          <a:xfrm>
            <a:off x="3379578" y="375657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947-13F8-E244-A17C-AF4D80E36BAB}"/>
              </a:ext>
            </a:extLst>
          </p:cNvPr>
          <p:cNvSpPr txBox="1"/>
          <p:nvPr/>
        </p:nvSpPr>
        <p:spPr>
          <a:xfrm>
            <a:off x="4414884" y="2665172"/>
            <a:ext cx="308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Termination conditions not net</a:t>
            </a:r>
          </a:p>
          <a:p>
            <a:r>
              <a:rPr lang="en-US" dirty="0"/>
              <a:t>Find a feature to split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02EEB-7C22-3349-96D5-28D5D27C61E9}"/>
              </a:ext>
            </a:extLst>
          </p:cNvPr>
          <p:cNvSpPr txBox="1"/>
          <p:nvPr/>
        </p:nvSpPr>
        <p:spPr>
          <a:xfrm>
            <a:off x="6679920" y="560079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4D712-68F3-5A41-9602-1FD9A09EA481}"/>
              </a:ext>
            </a:extLst>
          </p:cNvPr>
          <p:cNvSpPr txBox="1"/>
          <p:nvPr/>
        </p:nvSpPr>
        <p:spPr>
          <a:xfrm>
            <a:off x="9825404" y="557949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/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(assigned as root)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8" grpId="0"/>
      <p:bldP spid="31" grpId="0"/>
      <p:bldP spid="32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A4C-3A0E-CD47-93BF-3B7F2C5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2F6A-D6CB-1248-82AE-EA33C2EC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817" y="4092963"/>
            <a:ext cx="4568786" cy="2615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predictions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Average (for regression)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C00000"/>
                </a:solidFill>
              </a:rPr>
              <a:t>Split criteria?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/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25CE0-5542-BF42-864B-F1F015B1A3B1}"/>
              </a:ext>
            </a:extLst>
          </p:cNvPr>
          <p:cNvSpPr txBox="1">
            <a:spLocks/>
          </p:cNvSpPr>
          <p:nvPr/>
        </p:nvSpPr>
        <p:spPr>
          <a:xfrm>
            <a:off x="583360" y="4092962"/>
            <a:ext cx="6091138" cy="261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Termination conditions</a:t>
            </a:r>
          </a:p>
          <a:p>
            <a:pPr lvl="1"/>
            <a:r>
              <a:rPr lang="en-US" dirty="0"/>
              <a:t>When the dataset is empty</a:t>
            </a:r>
          </a:p>
          <a:p>
            <a:pPr lvl="1"/>
            <a:r>
              <a:rPr lang="en-US" dirty="0"/>
              <a:t>When all labels are the same</a:t>
            </a:r>
          </a:p>
          <a:p>
            <a:pPr lvl="1"/>
            <a:r>
              <a:rPr lang="en-US" dirty="0"/>
              <a:t>when all features are the same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the depth of the tree is too deep</a:t>
            </a:r>
          </a:p>
          <a:p>
            <a:pPr lvl="1"/>
            <a:r>
              <a:rPr lang="en-US" dirty="0"/>
              <a:t>…</a:t>
            </a:r>
          </a:p>
          <a:p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6C186D-E6B6-CE46-8D02-EEDD2FFE987B}"/>
              </a:ext>
            </a:extLst>
          </p:cNvPr>
          <p:cNvGrpSpPr/>
          <p:nvPr/>
        </p:nvGrpSpPr>
        <p:grpSpPr>
          <a:xfrm>
            <a:off x="7741664" y="737152"/>
            <a:ext cx="3818192" cy="3045997"/>
            <a:chOff x="5372654" y="2639550"/>
            <a:chExt cx="6076230" cy="42073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20B9DD-9F73-524A-8246-9B9F49AA54C5}"/>
                </a:ext>
              </a:extLst>
            </p:cNvPr>
            <p:cNvGrpSpPr/>
            <p:nvPr/>
          </p:nvGrpSpPr>
          <p:grpSpPr>
            <a:xfrm>
              <a:off x="7468778" y="2639550"/>
              <a:ext cx="1707419" cy="1027687"/>
              <a:chOff x="7549869" y="1555380"/>
              <a:chExt cx="1227198" cy="63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1F891F8F-EA4A-FB4D-8C30-5E95ADED3601}"/>
                      </a:ext>
                    </a:extLst>
                  </p:cNvPr>
                  <p:cNvSpPr/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" name="Rounded Rectangle 4">
                    <a:extLst>
                      <a:ext uri="{FF2B5EF4-FFF2-40B4-BE49-F238E27FC236}">
                        <a16:creationId xmlns:a16="http://schemas.microsoft.com/office/drawing/2014/main" id="{1BEFDF2F-BF6D-6E47-8C85-DF9FE9C61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772C3-9C47-E54F-8589-69966151180B}"/>
                  </a:ext>
                </a:extLst>
              </p:cNvPr>
              <p:cNvSpPr txBox="1"/>
              <p:nvPr/>
            </p:nvSpPr>
            <p:spPr>
              <a:xfrm>
                <a:off x="7549869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53B9D22-55CF-AD46-BCC1-BA2D27EC3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1486" y="1917803"/>
                <a:ext cx="363632" cy="270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FFD792-AD41-0745-AF01-BC658D56DAE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8130410" y="1906561"/>
                <a:ext cx="401080" cy="281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B30DF-C931-BC4E-88E4-9CC5776C49FE}"/>
                  </a:ext>
                </a:extLst>
              </p:cNvPr>
              <p:cNvSpPr txBox="1"/>
              <p:nvPr/>
            </p:nvSpPr>
            <p:spPr>
              <a:xfrm>
                <a:off x="8375987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2703" r="-283784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15152" r="-218182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82051" r="-84615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354839" r="-6452" b="-4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2632" t="-4545" r="-286842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14706" t="-4545" r="-220588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82500" t="-4545" r="-87500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353125" t="-4545" r="-9375" b="-390909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B80F4E-B214-844D-839D-64BA28B2219E}"/>
                </a:ext>
              </a:extLst>
            </p:cNvPr>
            <p:cNvCxnSpPr/>
            <p:nvPr/>
          </p:nvCxnSpPr>
          <p:spPr>
            <a:xfrm>
              <a:off x="6664345" y="5755700"/>
              <a:ext cx="0" cy="40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7B278B-E47E-2E4F-958E-DF9E0B4F32D6}"/>
                </a:ext>
              </a:extLst>
            </p:cNvPr>
            <p:cNvSpPr/>
            <p:nvPr/>
          </p:nvSpPr>
          <p:spPr>
            <a:xfrm>
              <a:off x="5705234" y="6453688"/>
              <a:ext cx="1930397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Leaf prediction +1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F535F0-9817-D847-97B8-C880A57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9823959" y="5760947"/>
              <a:ext cx="0" cy="399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E7795-58CB-D942-813F-7F23A55E72F1}"/>
                </a:ext>
              </a:extLst>
            </p:cNvPr>
            <p:cNvSpPr txBox="1"/>
            <p:nvPr/>
          </p:nvSpPr>
          <p:spPr>
            <a:xfrm>
              <a:off x="6144960" y="6090548"/>
              <a:ext cx="1038768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terminate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7DE0A-C02E-D644-B629-C1F2EB26C1DB}"/>
                </a:ext>
              </a:extLst>
            </p:cNvPr>
            <p:cNvSpPr txBox="1"/>
            <p:nvPr/>
          </p:nvSpPr>
          <p:spPr>
            <a:xfrm>
              <a:off x="8673326" y="6453684"/>
              <a:ext cx="2130597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Find next feature to split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C66B5-1FBC-6B4F-B7F3-0AD016C0C796}"/>
                </a:ext>
              </a:extLst>
            </p:cNvPr>
            <p:cNvSpPr txBox="1"/>
            <p:nvPr/>
          </p:nvSpPr>
          <p:spPr>
            <a:xfrm>
              <a:off x="9052084" y="6094014"/>
              <a:ext cx="1685974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Don’t terminate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E307E-3F22-1E41-934B-27B1F3C1C713}"/>
                </a:ext>
              </a:extLst>
            </p:cNvPr>
            <p:cNvSpPr txBox="1"/>
            <p:nvPr/>
          </p:nvSpPr>
          <p:spPr>
            <a:xfrm>
              <a:off x="6710449" y="5685024"/>
              <a:ext cx="1727811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3D65F-EF4E-2C4E-BC60-24C2FC3FE9E5}"/>
                </a:ext>
              </a:extLst>
            </p:cNvPr>
            <p:cNvSpPr txBox="1"/>
            <p:nvPr/>
          </p:nvSpPr>
          <p:spPr>
            <a:xfrm>
              <a:off x="9769814" y="5712271"/>
              <a:ext cx="1679070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363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the tree to be “smaller”</a:t>
            </a:r>
          </a:p>
          <a:p>
            <a:pPr lvl="1"/>
            <a:r>
              <a:rPr lang="en-US" dirty="0"/>
              <a:t>Intuition: choose the one that the labels in </a:t>
            </a:r>
            <a:r>
              <a:rPr lang="en-US"/>
              <a:t>the subtrees are </a:t>
            </a:r>
            <a:r>
              <a:rPr lang="en-US" dirty="0"/>
              <a:t>more “</a:t>
            </a:r>
            <a:r>
              <a:rPr lang="en-US" dirty="0">
                <a:solidFill>
                  <a:schemeClr val="accent1"/>
                </a:solidFill>
              </a:rPr>
              <a:t>pure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Example: choose the one maximizing </a:t>
            </a:r>
            <a:r>
              <a:rPr lang="en-US" dirty="0">
                <a:solidFill>
                  <a:srgbClr val="C00000"/>
                </a:solidFill>
              </a:rPr>
              <a:t>information gain</a:t>
            </a:r>
            <a:r>
              <a:rPr lang="en-US" dirty="0"/>
              <a:t> =&gt; </a:t>
            </a:r>
            <a:r>
              <a:rPr lang="en-US" dirty="0">
                <a:solidFill>
                  <a:srgbClr val="C00000"/>
                </a:solidFill>
              </a:rPr>
              <a:t>ID3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23CA63-4BBC-874B-8A0A-C18D66BC2725}"/>
              </a:ext>
            </a:extLst>
          </p:cNvPr>
          <p:cNvGrpSpPr/>
          <p:nvPr/>
        </p:nvGrpSpPr>
        <p:grpSpPr>
          <a:xfrm>
            <a:off x="4792494" y="2571198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3100B-C4C1-3241-AE68-B099C2E2E7C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812F7-D821-2044-99BA-68E94ECFB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1AAC6-0330-2D4C-94F4-3A34B8C3365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74990-21B0-9040-A7B3-6A8DA3204FF2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0590343"/>
                  </p:ext>
                </p:extLst>
              </p:nvPr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778" t="-3448" r="-20833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90244" t="-3448" r="-82927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36364" t="-3448" r="-3030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3863332"/>
                  </p:ext>
                </p:extLst>
              </p:nvPr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778" t="-3571" r="-208333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90244" t="-3571" r="-829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6364" t="-3571" r="-303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828D9-D8A7-E74D-A5FF-0A38710E1EDA}"/>
              </a:ext>
            </a:extLst>
          </p:cNvPr>
          <p:cNvGrpSpPr/>
          <p:nvPr/>
        </p:nvGrpSpPr>
        <p:grpSpPr>
          <a:xfrm>
            <a:off x="8594084" y="2526756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F3A6C-6A07-BD4B-85E0-37ED80AE0753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1DE6A-0FB4-7643-93C9-AC0A24E9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AB06DA-E524-D148-8148-A21438D076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ACD-BA44-7747-8BCA-991FE9BC553B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9936165"/>
                  </p:ext>
                </p:extLst>
              </p:nvPr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778" t="-344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90244" t="-3448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36364" t="-3448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4517455"/>
                  </p:ext>
                </p:extLst>
              </p:nvPr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77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90244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6364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1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6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658C-8E8B-4C4E-919B-9476647C86D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79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4914028" y="4373704"/>
            <a:ext cx="7023467" cy="248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Interpretations of entropy</a:t>
            </a:r>
          </a:p>
          <a:p>
            <a:pPr lvl="1"/>
            <a:r>
              <a:rPr lang="en-US" dirty="0"/>
              <a:t>Expected # bit to encode a distribution</a:t>
            </a:r>
          </a:p>
          <a:p>
            <a:endParaRPr lang="en-US" dirty="0"/>
          </a:p>
          <a:p>
            <a:r>
              <a:rPr lang="en-US" dirty="0"/>
              <a:t>Higher entropy</a:t>
            </a:r>
          </a:p>
          <a:p>
            <a:pPr lvl="1"/>
            <a:r>
              <a:rPr lang="en-US" dirty="0"/>
              <a:t>data is less “pure”</a:t>
            </a:r>
          </a:p>
          <a:p>
            <a:r>
              <a:rPr lang="en-US" dirty="0"/>
              <a:t>”pure” data =&gt; all labels are +1 or -1 =&gt; entropy = 0</a:t>
            </a:r>
          </a:p>
          <a:p>
            <a:r>
              <a:rPr lang="en-US"/>
              <a:t>Want </a:t>
            </a:r>
            <a:r>
              <a:rPr lang="en-US" dirty="0"/>
              <a:t>to choose splits that lead to pure data, i.e., lower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5353F-ECBA-C74E-842A-C116BABA39B8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7C5-76FE-BD46-BC3C-93AA6879C83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073786"/>
                  </p:ext>
                </p:extLst>
              </p:nvPr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t="-3571" r="-213333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86538" t="-3571" r="-84615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30952" t="-3571" r="-4762" b="-3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B6E6A6-6DC6-B140-9D92-004033DA9DB5}"/>
              </a:ext>
            </a:extLst>
          </p:cNvPr>
          <p:cNvGrpSpPr/>
          <p:nvPr/>
        </p:nvGrpSpPr>
        <p:grpSpPr>
          <a:xfrm>
            <a:off x="5249694" y="3473442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96B7AF-A023-E54F-B36A-7CA9DF71138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22EFA3-EB32-D14F-8310-09AEBB0B5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CC4FA7-B7C0-374D-B3B7-6505B05CC85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20B7-DB6B-2B46-9773-119A91F569BF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4256667"/>
                  </p:ext>
                </p:extLst>
              </p:nvPr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125" t="-3448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89189" t="-3448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3333" t="-3448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7215158"/>
                  </p:ext>
                </p:extLst>
              </p:nvPr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A19A0-C36D-3C49-A0FA-21A0E20AB3BB}"/>
              </a:ext>
            </a:extLst>
          </p:cNvPr>
          <p:cNvGrpSpPr/>
          <p:nvPr/>
        </p:nvGrpSpPr>
        <p:grpSpPr>
          <a:xfrm>
            <a:off x="9051284" y="3429000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AC2DEC-AFED-9445-8544-BC3CAF1760C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E11145-3907-C34E-81E8-E750B24F1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0D5202-6CD1-F948-9191-BBCA6BB20E3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57F30-8EFA-D047-8B99-85AF520EA8FC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7499089"/>
                  </p:ext>
                </p:extLst>
              </p:nvPr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1174665"/>
                  </p:ext>
                </p:extLst>
              </p:nvPr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3125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89189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233333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/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2+0.5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/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/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/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/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/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/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/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ID3 will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next split attribute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0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8DB-0272-3E4F-8967-A38DA68B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Addressing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More Regularization (Constrain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past a fixed depth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with fewer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labels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where the maximal information gain is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Pruning (removing leaves)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Evaluate each split using a validation set and compare the validation error with and without that split (replacing it with the most common label at that point)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Use statistical test to examine whether the split is “informative” (leads to different enough subtrees)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9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AF-8605-1542-AE63-4AE13557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Real-valued features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Need to select threshold for branching</a:t>
                </a:r>
              </a:p>
              <a:p>
                <a:endParaRPr lang="en-US" dirty="0"/>
              </a:p>
              <a:p>
                <a:r>
                  <a:rPr lang="en-US" dirty="0"/>
                  <a:t>Regression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Change leaf prediction: e.g., average instead of majority vote</a:t>
                </a:r>
              </a:p>
              <a:p>
                <a:pPr lvl="1"/>
                <a:r>
                  <a:rPr lang="en-US" dirty="0"/>
                  <a:t>Change measure for “purity” of data: e.g., squared error of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5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Reserve </a:t>
                </a:r>
                <a:r>
                  <a:rPr lang="en-US" dirty="0"/>
                  <a:t>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6C2F-AF90-8144-A1FF-7683B23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29" y="5612260"/>
            <a:ext cx="5393135" cy="1045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4CF1D2-6146-2A47-AC15-639BA0777C8D}"/>
              </a:ext>
            </a:extLst>
          </p:cNvPr>
          <p:cNvSpPr txBox="1">
            <a:spLocks/>
          </p:cNvSpPr>
          <p:nvPr/>
        </p:nvSpPr>
        <p:spPr>
          <a:xfrm>
            <a:off x="5603600" y="5274257"/>
            <a:ext cx="5880582" cy="15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/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you cannot say anything “for certain”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7F6A5-2DE1-804D-B8EA-FC1DA3BB14FC}"/>
              </a:ext>
            </a:extLst>
          </p:cNvPr>
          <p:cNvCxnSpPr/>
          <p:nvPr/>
        </p:nvCxnSpPr>
        <p:spPr>
          <a:xfrm flipV="1">
            <a:off x="8839200" y="1979140"/>
            <a:ext cx="237744" cy="45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23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18502" t="-2778" r="-881" b="-4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71154" r="-412371" b="-2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145902" r="-412371" b="-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294118" r="-412371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 (Next Two Lectures)</a:t>
            </a:r>
          </a:p>
          <a:p>
            <a:pPr lvl="1"/>
            <a:r>
              <a:rPr lang="en-US" dirty="0"/>
              <a:t>Bagging – Random Forest </a:t>
            </a:r>
          </a:p>
          <a:p>
            <a:pPr lvl="1"/>
            <a:r>
              <a:rPr lang="en-US" dirty="0"/>
              <a:t>Boosting – AdaBoost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86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29497</TotalTime>
  <Words>3391</Words>
  <Application>Microsoft Macintosh PowerPoint</Application>
  <PresentationFormat>Widescreen</PresentationFormat>
  <Paragraphs>857</Paragraphs>
  <Slides>61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</vt:lpstr>
      <vt:lpstr>Validation</vt:lpstr>
      <vt:lpstr>Today’s Lecture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Content of Exam 1 Till Here</vt:lpstr>
      <vt:lpstr>Course Plan</vt:lpstr>
      <vt:lpstr>Decision Tree</vt:lpstr>
      <vt:lpstr>Decision Tree Hypothesis</vt:lpstr>
      <vt:lpstr>Decision Tree Hypothesis</vt:lpstr>
      <vt:lpstr>Decision Tree Hypothesis</vt:lpstr>
      <vt:lpstr>Learning Decision Tree from Data</vt:lpstr>
      <vt:lpstr>Learning Decision Tree from Data</vt:lpstr>
      <vt:lpstr>Template of Greedy-Based Decision Tree Algorithm</vt:lpstr>
      <vt:lpstr>Example</vt:lpstr>
      <vt:lpstr>Example Heuristics</vt:lpstr>
      <vt:lpstr>Split Criteria</vt:lpstr>
      <vt:lpstr>Split Criteria</vt:lpstr>
      <vt:lpstr>Brief Intro to Information Entropy</vt:lpstr>
      <vt:lpstr>Brief Intro to Information Entropy</vt:lpstr>
      <vt:lpstr>Brief Intro to Information Entropy</vt:lpstr>
      <vt:lpstr>ID3: Using Information Gain as Selection Criteria</vt:lpstr>
      <vt:lpstr>ID3: Using Information Gain as Selection Criteria</vt:lpstr>
      <vt:lpstr>Further Addressing Overfitting</vt:lpstr>
      <vt:lpstr>More Discussions</vt:lpstr>
      <vt:lpstr>Ensemble Learning</vt:lpstr>
      <vt:lpstr>Ensemble Learning</vt:lpstr>
      <vt:lpstr>Is Aggregation a Good Idea?</vt:lpstr>
      <vt:lpstr>Is Aggregation a Good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2799</cp:revision>
  <cp:lastPrinted>2020-02-13T16:58:38Z</cp:lastPrinted>
  <dcterms:created xsi:type="dcterms:W3CDTF">2017-08-24T15:35:37Z</dcterms:created>
  <dcterms:modified xsi:type="dcterms:W3CDTF">2022-10-05T22:25:26Z</dcterms:modified>
</cp:coreProperties>
</file>